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75" r:id="rId5"/>
    <p:sldId id="259" r:id="rId6"/>
    <p:sldId id="260" r:id="rId7"/>
    <p:sldId id="261" r:id="rId8"/>
    <p:sldId id="262" r:id="rId9"/>
    <p:sldId id="263" r:id="rId10"/>
    <p:sldId id="264" r:id="rId11"/>
    <p:sldId id="276" r:id="rId12"/>
    <p:sldId id="266" r:id="rId13"/>
    <p:sldId id="267" r:id="rId14"/>
    <p:sldId id="277" r:id="rId15"/>
    <p:sldId id="278" r:id="rId16"/>
    <p:sldId id="270" r:id="rId17"/>
    <p:sldId id="279" r:id="rId18"/>
    <p:sldId id="280" r:id="rId19"/>
    <p:sldId id="273" r:id="rId2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9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Cyrl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AF784F-0F27-4CDC-A086-12FDAA48B2FA}" type="datetimeFigureOut">
              <a:rPr lang="sr-Cyrl-RS" smtClean="0"/>
              <a:t>29.5.2021</a:t>
            </a:fld>
            <a:endParaRPr lang="sr-Cyrl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Cyrl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800D73-BFDF-4A24-A263-96817DDBC123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4288731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DFF8E-AEBF-47BC-88AE-813FC1D36F3F}" type="datetime1">
              <a:rPr lang="sr-Cyrl-RS" smtClean="0"/>
              <a:t>29.5.2021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Десета гимназија "Михајло Пупин"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9EBC-63D6-4AFE-9AF0-2773A51BA92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44688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0">
        <p14:window dir="vert"/>
      </p:transition>
    </mc:Choice>
    <mc:Fallback xmlns="">
      <p:transition spd="slow" advTm="2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13E5-86B2-47E1-84D9-90F755852FD2}" type="datetime1">
              <a:rPr lang="sr-Cyrl-RS" smtClean="0"/>
              <a:t>29.5.2021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Десета гимназија "Михајло Пупин"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9EBC-63D6-4AFE-9AF0-2773A51BA92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406851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0">
        <p14:window dir="vert"/>
      </p:transition>
    </mc:Choice>
    <mc:Fallback xmlns="">
      <p:transition spd="slow" advTm="2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FF05-239A-43B3-8FAA-3E741ACF44E0}" type="datetime1">
              <a:rPr lang="sr-Cyrl-RS" smtClean="0"/>
              <a:t>29.5.2021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Десета гимназија "Михајло Пупин"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9EBC-63D6-4AFE-9AF0-2773A51BA92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08186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0">
        <p14:window dir="vert"/>
      </p:transition>
    </mc:Choice>
    <mc:Fallback xmlns="">
      <p:transition spd="slow" advTm="2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A823-4D7D-421C-9CCB-3C5EE08DF8C0}" type="datetime1">
              <a:rPr lang="sr-Cyrl-RS" smtClean="0"/>
              <a:t>29.5.2021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Десета гимназија "Михајло Пупин"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9EBC-63D6-4AFE-9AF0-2773A51BA92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88072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0">
        <p14:window dir="vert"/>
      </p:transition>
    </mc:Choice>
    <mc:Fallback xmlns="">
      <p:transition spd="slow" advTm="2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3473-CAEE-4BFD-9405-8D9A3DC18ECA}" type="datetime1">
              <a:rPr lang="sr-Cyrl-RS" smtClean="0"/>
              <a:t>29.5.2021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Десета гимназија "Михајло Пупин"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9EBC-63D6-4AFE-9AF0-2773A51BA92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86655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0">
        <p14:window dir="vert"/>
      </p:transition>
    </mc:Choice>
    <mc:Fallback xmlns="">
      <p:transition spd="slow" advTm="2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B268B-898C-4617-AE44-9206797ACF74}" type="datetime1">
              <a:rPr lang="sr-Cyrl-RS" smtClean="0"/>
              <a:t>29.5.2021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Десета гимназија "Михајло Пупин"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9EBC-63D6-4AFE-9AF0-2773A51BA92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20195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0">
        <p14:window dir="vert"/>
      </p:transition>
    </mc:Choice>
    <mc:Fallback xmlns="">
      <p:transition spd="slow" advTm="2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24164-330D-469E-BF27-E532BCD1527A}" type="datetime1">
              <a:rPr lang="sr-Cyrl-RS" smtClean="0"/>
              <a:t>29.5.2021</a:t>
            </a:fld>
            <a:endParaRPr lang="sr-Cyrl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Десета гимназија "Михајло Пупин"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9EBC-63D6-4AFE-9AF0-2773A51BA92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79129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0">
        <p14:window dir="vert"/>
      </p:transition>
    </mc:Choice>
    <mc:Fallback xmlns="">
      <p:transition spd="slow" advTm="2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ECF16-C3F1-4FA3-BC6C-B7B4E9CD4339}" type="datetime1">
              <a:rPr lang="sr-Cyrl-RS" smtClean="0"/>
              <a:t>29.5.2021</a:t>
            </a:fld>
            <a:endParaRPr lang="sr-Cyrl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Десета гимназија "Михајло Пупин"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9EBC-63D6-4AFE-9AF0-2773A51BA92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31194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0">
        <p14:window dir="vert"/>
      </p:transition>
    </mc:Choice>
    <mc:Fallback xmlns="">
      <p:transition spd="slow" advTm="2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27147-0121-46C9-A093-B297D09CDFDC}" type="datetime1">
              <a:rPr lang="sr-Cyrl-RS" smtClean="0"/>
              <a:t>29.5.2021</a:t>
            </a:fld>
            <a:endParaRPr lang="sr-Cyrl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Десета гимназија "Михајло Пупин"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9EBC-63D6-4AFE-9AF0-2773A51BA92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84298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0">
        <p14:window dir="vert"/>
      </p:transition>
    </mc:Choice>
    <mc:Fallback xmlns="">
      <p:transition spd="slow" advTm="2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D6B7-0A90-4483-AD3B-96923C8A8588}" type="datetime1">
              <a:rPr lang="sr-Cyrl-RS" smtClean="0"/>
              <a:t>29.5.2021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Десета гимназија "Михајло Пупин"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9EBC-63D6-4AFE-9AF0-2773A51BA92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60058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0">
        <p14:window dir="vert"/>
      </p:transition>
    </mc:Choice>
    <mc:Fallback xmlns="">
      <p:transition spd="slow" advTm="2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Cyrl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466FC-DFA6-4184-B0DD-AD2D20F3EA89}" type="datetime1">
              <a:rPr lang="sr-Cyrl-RS" smtClean="0"/>
              <a:t>29.5.2021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Десета гимназија "Михајло Пупин"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9EBC-63D6-4AFE-9AF0-2773A51BA92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72511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0">
        <p14:window dir="vert"/>
      </p:transition>
    </mc:Choice>
    <mc:Fallback xmlns="">
      <p:transition spd="slow" advTm="2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A55BB-D908-4044-9BF2-A2ED7814A931}" type="datetime1">
              <a:rPr lang="sr-Cyrl-RS" smtClean="0"/>
              <a:t>29.5.2021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r-Cyrl-RS"/>
              <a:t>Десета гимназија "Михајло Пупин"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09EBC-63D6-4AFE-9AF0-2773A51BA92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755438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0">
        <p14:window dir="vert"/>
      </p:transition>
    </mc:Choice>
    <mc:Fallback xmlns="">
      <p:transition spd="slow" advTm="20000">
        <p:fade/>
      </p:transition>
    </mc:Fallback>
  </mc:AlternateConten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70">
            <a:extLst>
              <a:ext uri="{FF2B5EF4-FFF2-40B4-BE49-F238E27FC236}">
                <a16:creationId xmlns:a16="http://schemas.microsoft.com/office/drawing/2014/main" xmlns="" id="{0DE6A193-4755-479A-BC6F-A7EBCA73BE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1" name="Freeform: Shape 72">
            <a:extLst>
              <a:ext uri="{FF2B5EF4-FFF2-40B4-BE49-F238E27FC236}">
                <a16:creationId xmlns:a16="http://schemas.microsoft.com/office/drawing/2014/main" xmlns="" id="{5A55B759-31A7-423C-9BC2-A8BC09FE98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4874" y="-478"/>
            <a:ext cx="5065739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02" name="Freeform: Shape 74">
            <a:extLst>
              <a:ext uri="{FF2B5EF4-FFF2-40B4-BE49-F238E27FC236}">
                <a16:creationId xmlns:a16="http://schemas.microsoft.com/office/drawing/2014/main" xmlns="" id="{617D17FB-975C-487E-8519-38E547609E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478"/>
            <a:ext cx="4790210" cy="6858478"/>
          </a:xfrm>
          <a:custGeom>
            <a:avLst/>
            <a:gdLst>
              <a:gd name="connsiteX0" fmla="*/ 433167 w 6386947"/>
              <a:gd name="connsiteY0" fmla="*/ 0 h 6858478"/>
              <a:gd name="connsiteX1" fmla="*/ 2138767 w 6386947"/>
              <a:gd name="connsiteY1" fmla="*/ 0 h 6858478"/>
              <a:gd name="connsiteX2" fmla="*/ 3204995 w 6386947"/>
              <a:gd name="connsiteY2" fmla="*/ 0 h 6858478"/>
              <a:gd name="connsiteX3" fmla="*/ 3210572 w 6386947"/>
              <a:gd name="connsiteY3" fmla="*/ 0 h 6858478"/>
              <a:gd name="connsiteX4" fmla="*/ 6386947 w 6386947"/>
              <a:gd name="connsiteY4" fmla="*/ 6858478 h 6858478"/>
              <a:gd name="connsiteX5" fmla="*/ 1832610 w 6386947"/>
              <a:gd name="connsiteY5" fmla="*/ 6858478 h 6858478"/>
              <a:gd name="connsiteX6" fmla="*/ 433167 w 6386947"/>
              <a:gd name="connsiteY6" fmla="*/ 6858478 h 6858478"/>
              <a:gd name="connsiteX7" fmla="*/ 0 w 6386947"/>
              <a:gd name="connsiteY7" fmla="*/ 6858478 h 6858478"/>
              <a:gd name="connsiteX8" fmla="*/ 0 w 6386947"/>
              <a:gd name="connsiteY8" fmla="*/ 478 h 6858478"/>
              <a:gd name="connsiteX9" fmla="*/ 433167 w 6386947"/>
              <a:gd name="connsiteY9" fmla="*/ 478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86947" h="6858478">
                <a:moveTo>
                  <a:pt x="433167" y="0"/>
                </a:moveTo>
                <a:lnTo>
                  <a:pt x="2138767" y="0"/>
                </a:lnTo>
                <a:lnTo>
                  <a:pt x="3204995" y="0"/>
                </a:lnTo>
                <a:lnTo>
                  <a:pt x="3210572" y="0"/>
                </a:lnTo>
                <a:lnTo>
                  <a:pt x="6386947" y="6858478"/>
                </a:lnTo>
                <a:lnTo>
                  <a:pt x="1832610" y="6858478"/>
                </a:lnTo>
                <a:lnTo>
                  <a:pt x="433167" y="6858478"/>
                </a:lnTo>
                <a:lnTo>
                  <a:pt x="0" y="6858478"/>
                </a:lnTo>
                <a:lnTo>
                  <a:pt x="0" y="478"/>
                </a:lnTo>
                <a:lnTo>
                  <a:pt x="433167" y="478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5661" y="4766423"/>
            <a:ext cx="2554033" cy="115552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sr-Cyrl-RS" sz="1600" b="1" dirty="0">
                <a:solidFill>
                  <a:schemeClr val="tx1"/>
                </a:solidFill>
              </a:rPr>
              <a:t>школска година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</a:p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en-US" sz="2000" b="1" dirty="0">
                <a:solidFill>
                  <a:schemeClr val="tx1"/>
                </a:solidFill>
              </a:rPr>
              <a:t>2021/2022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1300CFE-EA36-45E4-8422-B6DF1EFA044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1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584" y="404664"/>
            <a:ext cx="4276585" cy="1186752"/>
          </a:xfrm>
          <a:prstGeom prst="rect">
            <a:avLst/>
          </a:prstGeom>
        </p:spPr>
      </p:pic>
      <p:pic>
        <p:nvPicPr>
          <p:cNvPr id="4098" name="Picture 2" descr="deseta gimnazija Archives | Original">
            <a:extLst>
              <a:ext uri="{FF2B5EF4-FFF2-40B4-BE49-F238E27FC236}">
                <a16:creationId xmlns:a16="http://schemas.microsoft.com/office/drawing/2014/main" xmlns="" id="{9ACB811B-8B35-4930-A846-212FE14C3B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13"/>
          <a:stretch/>
        </p:blipFill>
        <p:spPr bwMode="auto">
          <a:xfrm>
            <a:off x="3508463" y="4474496"/>
            <a:ext cx="5495814" cy="21602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4" name="Explosion 2 3"/>
          <p:cNvSpPr/>
          <p:nvPr/>
        </p:nvSpPr>
        <p:spPr>
          <a:xfrm>
            <a:off x="1190631" y="1412775"/>
            <a:ext cx="6981769" cy="3931411"/>
          </a:xfrm>
          <a:prstGeom prst="irregularSeal2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sr-Cyrl-R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Нови изборни програми у </a:t>
            </a:r>
            <a:br>
              <a:rPr lang="sr-Cyrl-R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sr-Cyrl-R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нашој гимназији за будуће прваке</a:t>
            </a:r>
          </a:p>
        </p:txBody>
      </p:sp>
    </p:spTree>
    <p:extLst>
      <p:ext uri="{BB962C8B-B14F-4D97-AF65-F5344CB8AC3E}">
        <p14:creationId xmlns:p14="http://schemas.microsoft.com/office/powerpoint/2010/main" val="31823808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14:ferris dir="l"/>
      </p:transition>
    </mc:Choice>
    <mc:Fallback xmlns="">
      <p:transition spd="slow" advTm="20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29614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r-Cyrl-R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Појединац, група и друштво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800" dirty="0"/>
              <a:t>Циљ учења изборног програма </a:t>
            </a:r>
            <a:r>
              <a:rPr lang="ru-RU" sz="2800" i="1" dirty="0">
                <a:solidFill>
                  <a:srgbClr val="FF0000"/>
                </a:solidFill>
              </a:rPr>
              <a:t>Појединац, група и друштво </a:t>
            </a:r>
            <a:r>
              <a:rPr lang="ru-RU" sz="2800" dirty="0"/>
              <a:t>је:</a:t>
            </a:r>
          </a:p>
          <a:p>
            <a:pPr lvl="2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200" dirty="0"/>
              <a:t>осп</a:t>
            </a:r>
            <a:r>
              <a:rPr lang="sr-Latn-CS" sz="2200" dirty="0"/>
              <a:t>o</a:t>
            </a:r>
            <a:r>
              <a:rPr lang="ru-RU" sz="2200" dirty="0"/>
              <a:t>собљавање ученика за критичко сагледавање места појединца и група у друштву, њихових улога, права, одговорности и међузависности, ради развијања знања, вештина, вредности и ставова неопходних за конструктивно учешће у различитим ситуацијама својственим савременом динамичном друштву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dirty="0"/>
              <a:t>Овај програм се може изучавати 2 године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dirty="0"/>
              <a:t>Фонд 1 час недељно</a:t>
            </a:r>
            <a:endParaRPr lang="sr-Cyrl-R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00D60-C8B3-4CFA-914B-389F35EB6137}" type="datetime1">
              <a:rPr lang="sr-Cyrl-RS" smtClean="0"/>
              <a:t>29.5.2021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Десета гимназија "Михајло Пупин"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9EBC-63D6-4AFE-9AF0-2773A51BA92B}" type="slidenum">
              <a:rPr lang="sr-Cyrl-RS" smtClean="0"/>
              <a:t>10</a:t>
            </a:fld>
            <a:endParaRPr lang="sr-Cyrl-R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562514"/>
            <a:ext cx="180020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693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0000">
        <p14:doors dir="vert"/>
      </p:transition>
    </mc:Choice>
    <mc:Fallback xmlns="">
      <p:transition spd="slow" advTm="20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29614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r-Cyrl-R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Појединац, група и друштво</a:t>
            </a:r>
            <a:br>
              <a:rPr lang="sr-Cyrl-R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sr-Cyrl-R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-модули-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933056"/>
            <a:ext cx="8424936" cy="1656184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000000"/>
                </a:solidFill>
              </a:rPr>
              <a:t>Кључни појмови: </a:t>
            </a:r>
            <a:r>
              <a:rPr lang="ru-RU" sz="2400" b="1" i="1" dirty="0">
                <a:solidFill>
                  <a:srgbClr val="C00000"/>
                </a:solidFill>
              </a:rPr>
              <a:t>међузависност, узори, идоли, вође, усамљеност, одбаченост, отуђеност</a:t>
            </a:r>
            <a:r>
              <a:rPr lang="sr-Cyrl-RS" sz="2400" dirty="0">
                <a:solidFill>
                  <a:srgbClr val="000000"/>
                </a:solidFill>
              </a:rPr>
              <a:t> </a:t>
            </a:r>
          </a:p>
          <a:p>
            <a:r>
              <a:rPr lang="ru-RU" sz="2400" dirty="0">
                <a:solidFill>
                  <a:srgbClr val="000000"/>
                </a:solidFill>
              </a:rPr>
              <a:t>Корелација: </a:t>
            </a:r>
            <a:r>
              <a:rPr lang="ru-RU" sz="2400" i="1" dirty="0">
                <a:solidFill>
                  <a:schemeClr val="accent3">
                    <a:lumMod val="50000"/>
                  </a:schemeClr>
                </a:solidFill>
              </a:rPr>
              <a:t>историја, српски језик и књижевност, латински језик, страни језик, рачунарство и информатика, грађанско васпитање, комуникација и медијска култура.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016" y="1844824"/>
            <a:ext cx="5365104" cy="181588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Од узора и идола до вођа и следбеника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Усамљеност, одбаченост, отуђеност </a:t>
            </a:r>
          </a:p>
        </p:txBody>
      </p:sp>
      <p:pic>
        <p:nvPicPr>
          <p:cNvPr id="2050" name="Picture 2" descr="Ð ÐµÐ·ÑÐ»ÑÐ°Ñ ÑÐ»Ð¸ÐºÐ° Ð·Ð° art and de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96752"/>
            <a:ext cx="3528392" cy="23330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25256-E509-4A4D-A498-D3D2541D71EA}" type="datetime1">
              <a:rPr lang="sr-Cyrl-RS" smtClean="0"/>
              <a:t>29.5.2021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Десета гимназија "Михајло Пупин"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9EBC-63D6-4AFE-9AF0-2773A51BA92B}" type="slidenum">
              <a:rPr lang="sr-Cyrl-RS" smtClean="0"/>
              <a:t>11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6315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0">
        <p14:prism/>
      </p:transition>
    </mc:Choice>
    <mc:Fallback xmlns="">
      <p:transition spd="slow" advTm="20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29614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r-Cyrl-RS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Појединац, група и друштво</a:t>
            </a:r>
            <a:endParaRPr lang="sr-Cyrl-R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2060848"/>
            <a:ext cx="4495800" cy="4509334"/>
          </a:xfrm>
        </p:spPr>
        <p:txBody>
          <a:bodyPr>
            <a:normAutofit fontScale="32500" lnSpcReduction="20000"/>
          </a:bodyPr>
          <a:lstStyle/>
          <a:p>
            <a:endParaRPr lang="sr-Cyrl-RS" sz="20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6500" dirty="0">
                <a:solidFill>
                  <a:srgbClr val="000000"/>
                </a:solidFill>
              </a:rPr>
              <a:t>аргументовано дискутује о друштвеним појавама имајући у виду позицију појединца, групе и друштва;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6500" dirty="0">
                <a:solidFill>
                  <a:srgbClr val="000000"/>
                </a:solidFill>
              </a:rPr>
              <a:t>уочава и анализира различите врсте интеракцијских процеса у друштву и међузависност између појединаца, група и друштва;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6500" dirty="0">
                <a:solidFill>
                  <a:srgbClr val="000000"/>
                </a:solidFill>
              </a:rPr>
              <a:t>препозна начине утицаја и манипулације појединца, групе и друштва;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2276872"/>
            <a:ext cx="4320480" cy="462391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100" dirty="0"/>
              <a:t>илуструје на примерима и примени у реалним ситуацијама механизме разградње негативних друштвених стереотипа;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100" dirty="0"/>
              <a:t>исказује просоцијалне ставове, вредности, осетљивост за етичко просуђивање;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100" dirty="0"/>
              <a:t>препознаје специфичности истраживања у друштвеним наукама.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89" y="1484784"/>
            <a:ext cx="83343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DCCD6-4BD4-4A6C-8B28-F2F895C23348}" type="datetime1">
              <a:rPr lang="sr-Cyrl-RS" smtClean="0"/>
              <a:t>29.5.2021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Десета гимназија "Михајло Пупин"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9EBC-63D6-4AFE-9AF0-2773A51BA92B}" type="slidenum">
              <a:rPr lang="sr-Cyrl-RS" smtClean="0"/>
              <a:t>12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32113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0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29614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r-Cyrl-RS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Примењене науке</a:t>
            </a:r>
            <a:endParaRPr lang="sr-Cyrl-R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363272" cy="4525963"/>
          </a:xfrm>
        </p:spPr>
        <p:txBody>
          <a:bodyPr>
            <a:noAutofit/>
          </a:bodyPr>
          <a:lstStyle/>
          <a:p>
            <a:r>
              <a:rPr lang="ru-RU" sz="2800" dirty="0"/>
              <a:t>Циљ учења изборног програма </a:t>
            </a:r>
            <a:r>
              <a:rPr lang="ru-RU" sz="2800" i="1" dirty="0">
                <a:solidFill>
                  <a:srgbClr val="FF0000"/>
                </a:solidFill>
              </a:rPr>
              <a:t>Примењене науке</a:t>
            </a:r>
            <a:r>
              <a:rPr lang="ru-RU" sz="2800" dirty="0"/>
              <a:t> је да</a:t>
            </a:r>
          </a:p>
          <a:p>
            <a:pPr lvl="2">
              <a:buFont typeface="Wingdings" pitchFamily="2" charset="2"/>
              <a:buChar char="ü"/>
            </a:pPr>
            <a:r>
              <a:rPr lang="ru-RU" dirty="0"/>
              <a:t>допринесе развоју научне и технолошке компетенције ученика,тј. развоју научног погледа на свет, система вредности и способности потребних за одговорну улогу у друштву и даљи лични и професионални развој</a:t>
            </a:r>
          </a:p>
          <a:p>
            <a:r>
              <a:rPr lang="ru-RU" sz="2400" dirty="0"/>
              <a:t>Овај програм се може изучавати 2 године</a:t>
            </a:r>
          </a:p>
          <a:p>
            <a:r>
              <a:rPr lang="ru-RU" sz="2400" dirty="0"/>
              <a:t>Фонд 1 час недељно</a:t>
            </a:r>
            <a:endParaRPr lang="sr-Cyrl-R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026D-4DA4-457E-9186-9A1C1EA6E33C}" type="datetime1">
              <a:rPr lang="sr-Cyrl-RS" smtClean="0"/>
              <a:t>29.5.2021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Десета гимназија "Михајло Пупин"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9EBC-63D6-4AFE-9AF0-2773A51BA92B}" type="slidenum">
              <a:rPr lang="sr-Cyrl-RS" smtClean="0"/>
              <a:t>13</a:t>
            </a:fld>
            <a:endParaRPr lang="sr-Cyrl-RS"/>
          </a:p>
        </p:txBody>
      </p:sp>
      <p:pic>
        <p:nvPicPr>
          <p:cNvPr id="2050" name="Picture 2" descr="Komentar: IKT kao snaga Srbije | PC Press">
            <a:extLst>
              <a:ext uri="{FF2B5EF4-FFF2-40B4-BE49-F238E27FC236}">
                <a16:creationId xmlns:a16="http://schemas.microsoft.com/office/drawing/2014/main" xmlns="" id="{29FF08E0-5768-4BEF-AE50-64F4BC6C7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780288"/>
            <a:ext cx="2801888" cy="157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53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0">
        <p14:flip dir="r"/>
      </p:transition>
    </mc:Choice>
    <mc:Fallback xmlns="">
      <p:transition spd="slow" advTm="20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29614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r-Cyrl-R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Примењене науке</a:t>
            </a:r>
            <a:br>
              <a:rPr lang="sr-Cyrl-R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sr-Cyrl-R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-модули-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3789040"/>
            <a:ext cx="7920880" cy="216024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000000"/>
                </a:solidFill>
              </a:rPr>
              <a:t>Кључни појмови: </a:t>
            </a:r>
            <a:r>
              <a:rPr lang="ru-RU" sz="2400" i="1" dirty="0">
                <a:solidFill>
                  <a:srgbClr val="C00000"/>
                </a:solidFill>
              </a:rPr>
              <a:t>научни метод, примењене науке, научник/истраживач/проналазач, технологија, иновације, животна средина.</a:t>
            </a:r>
          </a:p>
          <a:p>
            <a:r>
              <a:rPr lang="ru-RU" sz="2400" dirty="0">
                <a:solidFill>
                  <a:srgbClr val="000000"/>
                </a:solidFill>
              </a:rPr>
              <a:t>Корелација: 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</a:rPr>
              <a:t>биологија, географија, хемија, физика, математика, историја, рачунарство  и информатика, страни језик, матерњи језик.</a:t>
            </a:r>
            <a:endParaRPr lang="ru-RU" sz="2400" dirty="0">
              <a:solidFill>
                <a:srgbClr val="5E487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844824"/>
            <a:ext cx="6272314" cy="181588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Увод у истраживање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Наука и технологија у савременој науци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Открића која су променила свет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3212A-D075-4FE9-88DF-CBB50B5BE19B}" type="datetime1">
              <a:rPr lang="sr-Cyrl-RS" smtClean="0"/>
              <a:t>29.5.2021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Десета гимназија "Михајло Пупин"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9EBC-63D6-4AFE-9AF0-2773A51BA92B}" type="slidenum">
              <a:rPr lang="sr-Cyrl-RS" smtClean="0"/>
              <a:t>14</a:t>
            </a:fld>
            <a:endParaRPr lang="sr-Cyrl-R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482" y="1741178"/>
            <a:ext cx="2767036" cy="14263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209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0000">
        <p14:ripple/>
      </p:transition>
    </mc:Choice>
    <mc:Fallback xmlns="">
      <p:transition spd="slow" advTm="20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536504" cy="4623916"/>
          </a:xfrm>
        </p:spPr>
        <p:txBody>
          <a:bodyPr>
            <a:normAutofit fontScale="70000" lnSpcReduction="20000"/>
          </a:bodyPr>
          <a:lstStyle/>
          <a:p>
            <a:endParaRPr lang="sr-Cyrl-RS" sz="20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800" dirty="0"/>
              <a:t>демонстрира разумевање појмова фундаментална и примењена наука;</a:t>
            </a:r>
            <a:endParaRPr lang="ru-RU" sz="40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800" dirty="0"/>
              <a:t>процењује значај и утицај научних достигнућа на свакодневни живот;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800" dirty="0"/>
              <a:t>демонстрира разумевање значаја примене зелених принципа у оквиру нових научних и технолошких достигнућа;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800" dirty="0"/>
              <a:t>истражује, анализира и критички процењује резултате истраживања;</a:t>
            </a:r>
            <a:endParaRPr lang="ru-RU" sz="4000" dirty="0">
              <a:solidFill>
                <a:srgbClr val="0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81277" y="2276872"/>
            <a:ext cx="4311204" cy="381642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000" dirty="0"/>
              <a:t>прикупља, анализира и обрађује резултате мерења;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000" dirty="0"/>
              <a:t>осмишљава и предузима истраживање у решавању проблема, одговорно се односећи према свом животу, животу других и животној средини;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000" dirty="0"/>
              <a:t>искаже и образложи позитиван став према стицању научних знања и примени научне методологије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89" y="1484784"/>
            <a:ext cx="83343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A712-0E11-430E-8364-30AE509B4305}" type="datetime1">
              <a:rPr lang="sr-Cyrl-RS" smtClean="0"/>
              <a:t>29.5.2021</a:t>
            </a:fld>
            <a:endParaRPr lang="sr-Cyrl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Десета гимназија "Михајло Пупин"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9EBC-63D6-4AFE-9AF0-2773A51BA92B}" type="slidenum">
              <a:rPr lang="sr-Cyrl-RS" smtClean="0"/>
              <a:t>15</a:t>
            </a:fld>
            <a:endParaRPr lang="sr-Cyrl-R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29614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r-Cyrl-R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Примењене науке</a:t>
            </a:r>
          </a:p>
        </p:txBody>
      </p:sp>
    </p:spTree>
    <p:extLst>
      <p:ext uri="{BB962C8B-B14F-4D97-AF65-F5344CB8AC3E}">
        <p14:creationId xmlns:p14="http://schemas.microsoft.com/office/powerpoint/2010/main" val="153355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0">
        <p14:flip dir="r"/>
      </p:transition>
    </mc:Choice>
    <mc:Fallback xmlns="">
      <p:transition spd="slow" advTm="20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29614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r-Cyrl-R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Здравље и спорт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27373"/>
            <a:ext cx="8496944" cy="4525963"/>
          </a:xfrm>
        </p:spPr>
        <p:txBody>
          <a:bodyPr>
            <a:normAutofit/>
          </a:bodyPr>
          <a:lstStyle/>
          <a:p>
            <a:r>
              <a:rPr lang="ru-RU" sz="2800" dirty="0"/>
              <a:t>Циљ учења изборног програма </a:t>
            </a:r>
            <a:r>
              <a:rPr lang="ru-RU" sz="2800" i="1" dirty="0">
                <a:solidFill>
                  <a:srgbClr val="FF0000"/>
                </a:solidFill>
              </a:rPr>
              <a:t>Здравље и спорт</a:t>
            </a:r>
            <a:r>
              <a:rPr lang="ru-RU" sz="2800" dirty="0"/>
              <a:t> је да ученик, на основу проучавања различитих аспеката здравог живота, развије </a:t>
            </a:r>
          </a:p>
          <a:p>
            <a:pPr lvl="2">
              <a:buFont typeface="Wingdings" pitchFamily="2" charset="2"/>
              <a:buChar char="ü"/>
            </a:pPr>
            <a:r>
              <a:rPr lang="ru-RU" dirty="0"/>
              <a:t>знања, вештине, ставове и вредности који су у функцији очувања и унапређивања здравља и културе телесног вежбања</a:t>
            </a:r>
            <a:endParaRPr lang="ru-RU" sz="2800" dirty="0"/>
          </a:p>
          <a:p>
            <a:r>
              <a:rPr lang="ru-RU" sz="2400" dirty="0"/>
              <a:t>Овај програм се може изучавати 2 године</a:t>
            </a:r>
          </a:p>
          <a:p>
            <a:r>
              <a:rPr lang="ru-RU" sz="2400" dirty="0"/>
              <a:t>Фонд 1 час недељно</a:t>
            </a:r>
            <a:endParaRPr lang="sr-Cyrl-R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F727-0CDB-41AB-9B53-16EB18B9CAA6}" type="datetime1">
              <a:rPr lang="sr-Cyrl-RS" smtClean="0"/>
              <a:t>29.5.2021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Десета гимназија "Михајло Пупин"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9EBC-63D6-4AFE-9AF0-2773A51BA92B}" type="slidenum">
              <a:rPr lang="sr-Cyrl-RS" smtClean="0"/>
              <a:t>16</a:t>
            </a:fld>
            <a:endParaRPr lang="sr-Cyrl-R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315" y="4674308"/>
            <a:ext cx="1803648" cy="13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586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0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29614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r-Cyrl-R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Здравље и спорт </a:t>
            </a:r>
            <a:br>
              <a:rPr lang="sr-Cyrl-R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sr-Cyrl-R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-модули-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4077072"/>
            <a:ext cx="7200800" cy="2160240"/>
          </a:xfrm>
        </p:spPr>
        <p:txBody>
          <a:bodyPr>
            <a:normAutofit fontScale="92500" lnSpcReduction="10000"/>
          </a:bodyPr>
          <a:lstStyle/>
          <a:p>
            <a:r>
              <a:rPr lang="ru-RU" sz="2600" dirty="0">
                <a:solidFill>
                  <a:srgbClr val="000000"/>
                </a:solidFill>
              </a:rPr>
              <a:t>Кључни појмови: </a:t>
            </a:r>
            <a:r>
              <a:rPr lang="ru-RU" sz="2600" i="1" dirty="0">
                <a:solidFill>
                  <a:srgbClr val="C00000"/>
                </a:solidFill>
              </a:rPr>
              <a:t>здравље, исхрана, физичка активност, спортско-рекреативне активности, психоактивне супстанце, превенција </a:t>
            </a:r>
          </a:p>
          <a:p>
            <a:r>
              <a:rPr lang="ru-RU" sz="2600" dirty="0">
                <a:solidFill>
                  <a:srgbClr val="000000"/>
                </a:solidFill>
              </a:rPr>
              <a:t>Корелација: </a:t>
            </a:r>
            <a:r>
              <a:rPr lang="ru-RU" sz="2600" i="1" dirty="0">
                <a:solidFill>
                  <a:schemeClr val="tx2">
                    <a:lumMod val="75000"/>
                  </a:schemeClr>
                </a:solidFill>
              </a:rPr>
              <a:t>физичко и здравствено васпитање, биологија, рачунарство и информатика, грађанско васпитање, језик, медији и култура </a:t>
            </a:r>
          </a:p>
          <a:p>
            <a:endParaRPr lang="ru-RU" sz="2400" dirty="0">
              <a:solidFill>
                <a:srgbClr val="5E487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700808"/>
            <a:ext cx="5652120" cy="193899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Спорт и психоактивне супстанце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Физичка активност и репродуктивно здравље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Правилна исхрана и физичко вежбање у спорту и рекреацији </a:t>
            </a:r>
          </a:p>
        </p:txBody>
      </p:sp>
      <p:pic>
        <p:nvPicPr>
          <p:cNvPr id="6146" name="Picture 2" descr="Ð¡ÑÐ¾Ð´Ð½Ð° ÑÐ»Ð¸Ðº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723" y="1484784"/>
            <a:ext cx="3605765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40CC-F920-4E98-B7CE-25000ABEDF67}" type="datetime1">
              <a:rPr lang="sr-Cyrl-RS" smtClean="0"/>
              <a:t>29.5.2021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Десета гимназија "Михајло Пупин"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9EBC-63D6-4AFE-9AF0-2773A51BA92B}" type="slidenum">
              <a:rPr lang="sr-Cyrl-RS" smtClean="0"/>
              <a:t>17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97233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14:prism isContent="1"/>
      </p:transition>
    </mc:Choice>
    <mc:Fallback xmlns="">
      <p:transition spd="slow" advTm="20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988840"/>
            <a:ext cx="4495800" cy="4509334"/>
          </a:xfrm>
        </p:spPr>
        <p:txBody>
          <a:bodyPr>
            <a:normAutofit fontScale="62500" lnSpcReduction="20000"/>
          </a:bodyPr>
          <a:lstStyle/>
          <a:p>
            <a:endParaRPr lang="sr-Cyrl-RS" sz="20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3600" dirty="0">
                <a:solidFill>
                  <a:srgbClr val="000000"/>
                </a:solidFill>
              </a:rPr>
              <a:t>проналази релевантне изворе информација о значају редовног физичког вежбања спорта и рекреације и користи их у формирању здравих животних навика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3600" dirty="0">
                <a:solidFill>
                  <a:srgbClr val="000000"/>
                </a:solidFill>
              </a:rPr>
              <a:t>препозна и критички процени потенцијално ризичне ситуације по здравље и у складу са тим одговорно реагује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27984" y="2204864"/>
            <a:ext cx="4608511" cy="462391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400" dirty="0"/>
              <a:t>одабере и примeни разноврсне програме физичког вежбања спорта и рекреације, опоравка и здраве исхране, у складу са својим потребама и могућностима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400" dirty="0"/>
              <a:t>покреће и предузима иницијативе којима се промовишу значај физичког вежбања и здрав начин живота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89" y="1484784"/>
            <a:ext cx="83343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-27384"/>
            <a:ext cx="9255126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BD2D-50C7-40E7-9B4F-50A37B1677D3}" type="datetime1">
              <a:rPr lang="sr-Cyrl-RS" smtClean="0"/>
              <a:t>29.5.2021</a:t>
            </a:fld>
            <a:endParaRPr lang="sr-Cyrl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Десета гимназија "Михајло Пупин"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9EBC-63D6-4AFE-9AF0-2773A51BA92B}" type="slidenum">
              <a:rPr lang="sr-Cyrl-RS" smtClean="0"/>
              <a:t>18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93277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0000">
        <p14:doors dir="vert"/>
      </p:transition>
    </mc:Choice>
    <mc:Fallback xmlns="">
      <p:transition spd="slow" advTm="20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Десета гимназија Михајло Пупин, Београд | Edmodo">
            <a:extLst>
              <a:ext uri="{FF2B5EF4-FFF2-40B4-BE49-F238E27FC236}">
                <a16:creationId xmlns:a16="http://schemas.microsoft.com/office/drawing/2014/main" xmlns="" id="{F1054338-C717-4736-8CE1-B033F21EB2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2"/>
          <a:stretch/>
        </p:blipFill>
        <p:spPr bwMode="auto">
          <a:xfrm>
            <a:off x="2123728" y="1"/>
            <a:ext cx="7020270" cy="52484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УПИС ДЈЕЦЕ У 1. РАЗРЕД | ЈУ ОШ &quot;СВЕТИ САВА&quot;">
            <a:extLst>
              <a:ext uri="{FF2B5EF4-FFF2-40B4-BE49-F238E27FC236}">
                <a16:creationId xmlns:a16="http://schemas.microsoft.com/office/drawing/2014/main" xmlns="" id="{BB703BE7-6A6B-4DD2-83C3-436636580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64904"/>
            <a:ext cx="7956376" cy="477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29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14:ferris dir="l"/>
      </p:transition>
    </mc:Choice>
    <mc:Fallback xmlns="">
      <p:transition spd="slow" advTm="2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r-Cyrl-R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 изборним програмима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853136"/>
          </a:xfr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endParaRPr lang="sr-Cyrl-RS" sz="1600" dirty="0">
              <a:solidFill>
                <a:srgbClr val="000000"/>
              </a:solidFill>
            </a:endParaRPr>
          </a:p>
          <a:p>
            <a:r>
              <a:rPr lang="ru-RU" sz="4500" dirty="0">
                <a:solidFill>
                  <a:srgbClr val="000000"/>
                </a:solidFill>
              </a:rPr>
              <a:t>утемељени су у одредбама </a:t>
            </a:r>
            <a:r>
              <a:rPr lang="sr-Cyrl-RS" sz="4500" i="1" dirty="0">
                <a:solidFill>
                  <a:srgbClr val="FF0000"/>
                </a:solidFill>
              </a:rPr>
              <a:t>Законa </a:t>
            </a:r>
            <a:r>
              <a:rPr lang="ru-RU" sz="4500" i="1" dirty="0">
                <a:solidFill>
                  <a:srgbClr val="FF0000"/>
                </a:solidFill>
              </a:rPr>
              <a:t>о основама система образовања и васпитања </a:t>
            </a:r>
            <a:r>
              <a:rPr lang="ru-RU" sz="4500" b="1" dirty="0"/>
              <a:t>(</a:t>
            </a:r>
            <a:r>
              <a:rPr lang="ru-RU" sz="4500" dirty="0">
                <a:solidFill>
                  <a:srgbClr val="000000"/>
                </a:solidFill>
              </a:rPr>
              <a:t>ЗОСОВ) </a:t>
            </a:r>
            <a:endParaRPr lang="sr-Cyrl-RS" sz="45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sr-Cyrl-RS" sz="4500" dirty="0">
                <a:solidFill>
                  <a:srgbClr val="000000"/>
                </a:solidFill>
              </a:rPr>
              <a:t>развијају </a:t>
            </a:r>
            <a:r>
              <a:rPr lang="sr-Cyrl-RS" sz="4500">
                <a:solidFill>
                  <a:srgbClr val="000000"/>
                </a:solidFill>
              </a:rPr>
              <a:t>компетенције ученика </a:t>
            </a:r>
            <a:endParaRPr lang="sr-Cyrl-RS" sz="45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u-RU" sz="4500" dirty="0">
                <a:solidFill>
                  <a:srgbClr val="000000"/>
                </a:solidFill>
              </a:rPr>
              <a:t>доприносе остваривању циљева и исхода образовања и васпитања (чл. 8. и 9. ЗОСОВ-а)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u-RU" sz="4500" dirty="0">
                <a:solidFill>
                  <a:srgbClr val="FF0000"/>
                </a:solidFill>
              </a:rPr>
              <a:t>подразумевају интердисциплинарни, интегрисани приступ настави </a:t>
            </a:r>
            <a:r>
              <a:rPr lang="ru-RU" sz="4500" dirty="0">
                <a:solidFill>
                  <a:schemeClr val="tx1"/>
                </a:solidFill>
              </a:rPr>
              <a:t>- увезивање </a:t>
            </a:r>
            <a:r>
              <a:rPr lang="ru-RU" sz="4500" dirty="0">
                <a:solidFill>
                  <a:srgbClr val="000000"/>
                </a:solidFill>
              </a:rPr>
              <a:t>више предмета и превазилажење предметних граница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u-RU" sz="4500" dirty="0">
                <a:solidFill>
                  <a:srgbClr val="000000"/>
                </a:solidFill>
              </a:rPr>
              <a:t>подразумевају савремени приступ у настави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1891F-F4AE-425D-9B0D-6CA5B9871403}" type="datetime1">
              <a:rPr lang="sr-Cyrl-RS" smtClean="0"/>
              <a:t>29.5.2021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Десета гимназија "Михајло Пупин"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9EBC-63D6-4AFE-9AF0-2773A51BA92B}" type="slidenum">
              <a:rPr lang="sr-Cyrl-RS" smtClean="0"/>
              <a:t>2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55389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prism isContent="1" isInverted="1"/>
      </p:transition>
    </mc:Choice>
    <mc:Fallback xmlns="">
      <p:transition spd="slow" advTm="2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r-Cyrl-R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 изборним програмима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112568"/>
          </a:xfr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endParaRPr lang="sr-Cyrl-RS" sz="16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ru-RU" sz="9600" dirty="0"/>
              <a:t>Изборни програми у гимназије уводе много више истраживачког рада, експеримената и вежби за мале групе ученика, што би требало да унесе занимљивост у учење и да развије креативност код ђака и способност да проблеме решавају применом низа знања из различитих области</a:t>
            </a:r>
            <a:endParaRPr lang="ru-RU" sz="96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ru-RU" sz="9600" dirty="0"/>
              <a:t>Ученици ће моћи да самостално креирају део образовања према интересовањима која имају и занимањима којима желе да се баве у будућности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ru-RU" sz="9600" dirty="0"/>
              <a:t>Програми који се уводе негују међупредметну повезаност и на тај начин подстичу ђаке да практично везују знања која стичу из различитих научних области</a:t>
            </a:r>
          </a:p>
          <a:p>
            <a:endParaRPr lang="ru-RU" sz="4500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2DD9-09B2-4A2A-BA7F-B2C5C55E87BF}" type="datetime1">
              <a:rPr lang="sr-Cyrl-RS" smtClean="0"/>
              <a:t>29.5.2021</a:t>
            </a:fld>
            <a:endParaRPr lang="sr-Cyrl-R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dirty="0"/>
              <a:t>Десета гимназија "Михајло Пупин"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9EBC-63D6-4AFE-9AF0-2773A51BA92B}" type="slidenum">
              <a:rPr lang="sr-Cyrl-RS" smtClean="0"/>
              <a:t>3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95687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0">
        <p14:window dir="vert"/>
      </p:transition>
    </mc:Choice>
    <mc:Fallback xmlns="">
      <p:transition spd="slow" advTm="2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r-Cyrl-R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 изборним програмима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4968552"/>
          </a:xfr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endParaRPr lang="sr-Cyrl-RS" sz="16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6000" dirty="0"/>
              <a:t>Сви програми наставе и учења засновани су на општим циљевима и исходима образовања и васпитања као и потребама ученика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6000" dirty="0"/>
              <a:t>Садржаји су у функцији остваривања исхода који су дефинисани као функционално знање ученика тако да показују шта ће ученик бити у стању да </a:t>
            </a:r>
            <a:r>
              <a:rPr lang="ru-RU" sz="6000" i="1" dirty="0">
                <a:solidFill>
                  <a:srgbClr val="FF0000"/>
                </a:solidFill>
              </a:rPr>
              <a:t>учини, предузме, изведе, обави захваљујући знањима, ставовима и вештинама</a:t>
            </a:r>
            <a:r>
              <a:rPr lang="ru-RU" sz="6000" dirty="0"/>
              <a:t> које је градио и развијао током једне године учења конкретног наставног предмета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6000" dirty="0"/>
              <a:t>већа понуда изборних програма доприноси бољој припреми ученика за наставак школовања и избор занимања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75F07-FAEC-42B7-B8B1-9128CA3957E9}" type="datetime1">
              <a:rPr lang="sr-Cyrl-RS" smtClean="0"/>
              <a:t>29.5.2021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Десета гимназија "Михајло Пупин"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9EBC-63D6-4AFE-9AF0-2773A51BA92B}" type="slidenum">
              <a:rPr lang="sr-Cyrl-RS" smtClean="0"/>
              <a:t>4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61849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14:prism isContent="1"/>
      </p:transition>
    </mc:Choice>
    <mc:Fallback xmlns="">
      <p:transition spd="slow" advTm="2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6082" y="866684"/>
            <a:ext cx="3381927" cy="85435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r-Cyrl-RS" sz="27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 изборним програмима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668" y="1951646"/>
            <a:ext cx="3369341" cy="2589640"/>
          </a:xfrm>
        </p:spPr>
        <p:txBody>
          <a:bodyPr anchor="t">
            <a:normAutofit/>
          </a:bodyPr>
          <a:lstStyle/>
          <a:p>
            <a:pPr marL="0" marR="857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350" dirty="0"/>
              <a:t>При упису у први разред ученици обавезно бирају </a:t>
            </a:r>
            <a:r>
              <a:rPr lang="ru-RU" sz="1350" b="1" i="1" u="sng" dirty="0"/>
              <a:t>Грађанско васпитање</a:t>
            </a:r>
            <a:r>
              <a:rPr lang="ru-RU" sz="1350" dirty="0"/>
              <a:t> или </a:t>
            </a:r>
            <a:r>
              <a:rPr lang="ru-RU" sz="1350" b="1" i="1" u="sng" dirty="0"/>
              <a:t>Верску наставу</a:t>
            </a:r>
            <a:r>
              <a:rPr lang="ru-RU" sz="1350" i="1" dirty="0"/>
              <a:t> </a:t>
            </a:r>
            <a:r>
              <a:rPr lang="ru-RU" sz="1350" dirty="0"/>
              <a:t>и два нова изборна програмa са </a:t>
            </a:r>
            <a:r>
              <a:rPr lang="sr-Cyrl-RS" sz="1350" u="sng" dirty="0"/>
              <a:t>листе:</a:t>
            </a:r>
          </a:p>
        </p:txBody>
      </p:sp>
      <p:sp>
        <p:nvSpPr>
          <p:cNvPr id="2056" name="Freeform: Shape 202">
            <a:extLst>
              <a:ext uri="{FF2B5EF4-FFF2-40B4-BE49-F238E27FC236}">
                <a16:creationId xmlns:a16="http://schemas.microsoft.com/office/drawing/2014/main" xmlns="" id="{3A45B268-BBDB-4EC6-A664-CED7BF60D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33663" y="1130609"/>
            <a:ext cx="1411100" cy="1411100"/>
          </a:xfrm>
          <a:custGeom>
            <a:avLst/>
            <a:gdLst>
              <a:gd name="connsiteX0" fmla="*/ 845820 w 1691640"/>
              <a:gd name="connsiteY0" fmla="*/ 0 h 1691640"/>
              <a:gd name="connsiteX1" fmla="*/ 1691640 w 1691640"/>
              <a:gd name="connsiteY1" fmla="*/ 845820 h 1691640"/>
              <a:gd name="connsiteX2" fmla="*/ 845820 w 1691640"/>
              <a:gd name="connsiteY2" fmla="*/ 1691640 h 1691640"/>
              <a:gd name="connsiteX3" fmla="*/ 0 w 1691640"/>
              <a:gd name="connsiteY3" fmla="*/ 845820 h 1691640"/>
              <a:gd name="connsiteX4" fmla="*/ 845820 w 1691640"/>
              <a:gd name="connsiteY4" fmla="*/ 0 h 169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1640" h="1691640">
                <a:moveTo>
                  <a:pt x="845820" y="0"/>
                </a:moveTo>
                <a:cubicBezTo>
                  <a:pt x="1312954" y="0"/>
                  <a:pt x="1691640" y="378686"/>
                  <a:pt x="1691640" y="845820"/>
                </a:cubicBezTo>
                <a:cubicBezTo>
                  <a:pt x="1691640" y="1312954"/>
                  <a:pt x="1312954" y="1691640"/>
                  <a:pt x="845820" y="1691640"/>
                </a:cubicBezTo>
                <a:cubicBezTo>
                  <a:pt x="378687" y="1691640"/>
                  <a:pt x="0" y="1312954"/>
                  <a:pt x="0" y="845820"/>
                </a:cubicBezTo>
                <a:cubicBezTo>
                  <a:pt x="0" y="378686"/>
                  <a:pt x="378687" y="0"/>
                  <a:pt x="84582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057" name="Oval 204">
            <a:extLst>
              <a:ext uri="{FF2B5EF4-FFF2-40B4-BE49-F238E27FC236}">
                <a16:creationId xmlns:a16="http://schemas.microsoft.com/office/drawing/2014/main" xmlns="" id="{07977D39-626F-40D7-B00F-16E02602DD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890258" y="991873"/>
            <a:ext cx="1685692" cy="168569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1955"/>
          <a:stretch/>
        </p:blipFill>
        <p:spPr bwMode="auto">
          <a:xfrm>
            <a:off x="4259413" y="1423537"/>
            <a:ext cx="947382" cy="86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8" name="Freeform: Shape 206">
            <a:extLst>
              <a:ext uri="{FF2B5EF4-FFF2-40B4-BE49-F238E27FC236}">
                <a16:creationId xmlns:a16="http://schemas.microsoft.com/office/drawing/2014/main" xmlns="" id="{B78B55DD-3C55-4B94-9031-4F3723BD43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817027" y="-3165"/>
            <a:ext cx="3327795" cy="2790529"/>
          </a:xfrm>
          <a:custGeom>
            <a:avLst/>
            <a:gdLst>
              <a:gd name="connsiteX0" fmla="*/ 267865 w 3913376"/>
              <a:gd name="connsiteY0" fmla="*/ 0 h 3281569"/>
              <a:gd name="connsiteX1" fmla="*/ 3913376 w 3913376"/>
              <a:gd name="connsiteY1" fmla="*/ 0 h 3281569"/>
              <a:gd name="connsiteX2" fmla="*/ 3913376 w 3913376"/>
              <a:gd name="connsiteY2" fmla="*/ 2499938 h 3281569"/>
              <a:gd name="connsiteX3" fmla="*/ 3794714 w 3913376"/>
              <a:gd name="connsiteY3" fmla="*/ 2630499 h 3281569"/>
              <a:gd name="connsiteX4" fmla="*/ 2222892 w 3913376"/>
              <a:gd name="connsiteY4" fmla="*/ 3281569 h 3281569"/>
              <a:gd name="connsiteX5" fmla="*/ 0 w 3913376"/>
              <a:gd name="connsiteY5" fmla="*/ 1058677 h 3281569"/>
              <a:gd name="connsiteX6" fmla="*/ 174686 w 3913376"/>
              <a:gd name="connsiteY6" fmla="*/ 193427 h 3281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09" name="Freeform: Shape 208">
            <a:extLst>
              <a:ext uri="{FF2B5EF4-FFF2-40B4-BE49-F238E27FC236}">
                <a16:creationId xmlns:a16="http://schemas.microsoft.com/office/drawing/2014/main" xmlns="" id="{B905CDE4-B751-4B3E-B625-6E59F89034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77829" y="-3167"/>
            <a:ext cx="3466993" cy="2929727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8" r="11160" b="2"/>
          <a:stretch/>
        </p:blipFill>
        <p:spPr bwMode="auto">
          <a:xfrm>
            <a:off x="6398366" y="74803"/>
            <a:ext cx="2526019" cy="206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466" y="6356924"/>
            <a:ext cx="411480" cy="411480"/>
          </a:xfrm>
          <a:prstGeom prst="ellipse">
            <a:avLst/>
          </a:prstGeom>
          <a:solidFill>
            <a:srgbClr val="425E61"/>
          </a:solidFill>
        </p:spPr>
        <p:txBody>
          <a:bodyPr anchor="ctr">
            <a:normAutofit/>
          </a:bodyPr>
          <a:lstStyle/>
          <a:p>
            <a:pPr algn="ctr">
              <a:spcAft>
                <a:spcPts val="600"/>
              </a:spcAft>
            </a:pPr>
            <a:fld id="{6D709EBC-63D6-4AFE-9AF0-2773A51BA92B}" type="slidenum">
              <a:rPr lang="sr-Cyrl-RS" sz="1125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5</a:t>
            </a:fld>
            <a:endParaRPr lang="sr-Cyrl-RS" sz="1125">
              <a:solidFill>
                <a:srgbClr val="FFFFFF"/>
              </a:solidFill>
            </a:endParaRPr>
          </a:p>
        </p:txBody>
      </p:sp>
      <p:sp>
        <p:nvSpPr>
          <p:cNvPr id="211" name="Freeform: Shape 210">
            <a:extLst>
              <a:ext uri="{FF2B5EF4-FFF2-40B4-BE49-F238E27FC236}">
                <a16:creationId xmlns:a16="http://schemas.microsoft.com/office/drawing/2014/main" xmlns="" id="{42D9BB05-ED63-4148-87AB-82720ACC33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49421" y="4861398"/>
            <a:ext cx="3776458" cy="1996601"/>
          </a:xfrm>
          <a:custGeom>
            <a:avLst/>
            <a:gdLst>
              <a:gd name="connsiteX0" fmla="*/ 1975104 w 3950208"/>
              <a:gd name="connsiteY0" fmla="*/ 0 h 2088462"/>
              <a:gd name="connsiteX1" fmla="*/ 3950208 w 3950208"/>
              <a:gd name="connsiteY1" fmla="*/ 1975104 h 2088462"/>
              <a:gd name="connsiteX2" fmla="*/ 3944484 w 3950208"/>
              <a:gd name="connsiteY2" fmla="*/ 2088462 h 2088462"/>
              <a:gd name="connsiteX3" fmla="*/ 5724 w 3950208"/>
              <a:gd name="connsiteY3" fmla="*/ 2088462 h 2088462"/>
              <a:gd name="connsiteX4" fmla="*/ 0 w 3950208"/>
              <a:gd name="connsiteY4" fmla="*/ 1975104 h 2088462"/>
              <a:gd name="connsiteX5" fmla="*/ 1975104 w 3950208"/>
              <a:gd name="connsiteY5" fmla="*/ 0 h 208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0208" h="2088462">
                <a:moveTo>
                  <a:pt x="1975104" y="0"/>
                </a:moveTo>
                <a:cubicBezTo>
                  <a:pt x="3065924" y="0"/>
                  <a:pt x="3950208" y="884284"/>
                  <a:pt x="3950208" y="1975104"/>
                </a:cubicBezTo>
                <a:lnTo>
                  <a:pt x="3944484" y="2088462"/>
                </a:lnTo>
                <a:lnTo>
                  <a:pt x="5724" y="2088462"/>
                </a:lnTo>
                <a:lnTo>
                  <a:pt x="0" y="1975104"/>
                </a:lnTo>
                <a:cubicBezTo>
                  <a:pt x="0" y="884284"/>
                  <a:pt x="884284" y="0"/>
                  <a:pt x="197510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13" name="Freeform: Shape 212">
            <a:extLst>
              <a:ext uri="{FF2B5EF4-FFF2-40B4-BE49-F238E27FC236}">
                <a16:creationId xmlns:a16="http://schemas.microsoft.com/office/drawing/2014/main" xmlns="" id="{CDC29AC1-2821-4FCC-B597-88DAF39C36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25331" y="4740650"/>
            <a:ext cx="4021721" cy="2117350"/>
          </a:xfrm>
          <a:custGeom>
            <a:avLst/>
            <a:gdLst>
              <a:gd name="connsiteX0" fmla="*/ 2140556 w 4281112"/>
              <a:gd name="connsiteY0" fmla="*/ 0 h 2253913"/>
              <a:gd name="connsiteX1" fmla="*/ 4281112 w 4281112"/>
              <a:gd name="connsiteY1" fmla="*/ 2140556 h 2253913"/>
              <a:gd name="connsiteX2" fmla="*/ 4275388 w 4281112"/>
              <a:gd name="connsiteY2" fmla="*/ 2253913 h 2253913"/>
              <a:gd name="connsiteX3" fmla="*/ 5724 w 4281112"/>
              <a:gd name="connsiteY3" fmla="*/ 2253913 h 2253913"/>
              <a:gd name="connsiteX4" fmla="*/ 0 w 4281112"/>
              <a:gd name="connsiteY4" fmla="*/ 2140556 h 2253913"/>
              <a:gd name="connsiteX5" fmla="*/ 2140556 w 4281112"/>
              <a:gd name="connsiteY5" fmla="*/ 0 h 225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1112" h="2253913">
                <a:moveTo>
                  <a:pt x="2140556" y="0"/>
                </a:moveTo>
                <a:cubicBezTo>
                  <a:pt x="3322752" y="0"/>
                  <a:pt x="4281112" y="958360"/>
                  <a:pt x="4281112" y="2140556"/>
                </a:cubicBezTo>
                <a:lnTo>
                  <a:pt x="4275388" y="2253913"/>
                </a:lnTo>
                <a:lnTo>
                  <a:pt x="5724" y="2253913"/>
                </a:lnTo>
                <a:lnTo>
                  <a:pt x="0" y="2140556"/>
                </a:lnTo>
                <a:cubicBezTo>
                  <a:pt x="0" y="958360"/>
                  <a:pt x="958360" y="0"/>
                  <a:pt x="214055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5" name="Freeform: Shape 214">
            <a:extLst>
              <a:ext uri="{FF2B5EF4-FFF2-40B4-BE49-F238E27FC236}">
                <a16:creationId xmlns:a16="http://schemas.microsoft.com/office/drawing/2014/main" xmlns="" id="{5B00B48C-8AA7-4128-AD60-76349F0CEC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14515" y="2893753"/>
            <a:ext cx="2057400" cy="2057400"/>
          </a:xfrm>
          <a:custGeom>
            <a:avLst/>
            <a:gdLst>
              <a:gd name="connsiteX0" fmla="*/ 1371600 w 2743200"/>
              <a:gd name="connsiteY0" fmla="*/ 0 h 2743200"/>
              <a:gd name="connsiteX1" fmla="*/ 2743200 w 2743200"/>
              <a:gd name="connsiteY1" fmla="*/ 1371600 h 2743200"/>
              <a:gd name="connsiteX2" fmla="*/ 1371600 w 2743200"/>
              <a:gd name="connsiteY2" fmla="*/ 2743200 h 2743200"/>
              <a:gd name="connsiteX3" fmla="*/ 0 w 2743200"/>
              <a:gd name="connsiteY3" fmla="*/ 1371600 h 2743200"/>
              <a:gd name="connsiteX4" fmla="*/ 1371600 w 2743200"/>
              <a:gd name="connsiteY4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0" h="2743200">
                <a:moveTo>
                  <a:pt x="1371600" y="0"/>
                </a:moveTo>
                <a:cubicBezTo>
                  <a:pt x="2129114" y="0"/>
                  <a:pt x="2743200" y="614087"/>
                  <a:pt x="2743200" y="1371600"/>
                </a:cubicBezTo>
                <a:cubicBezTo>
                  <a:pt x="2743200" y="2129114"/>
                  <a:pt x="2129114" y="2743200"/>
                  <a:pt x="1371600" y="2743200"/>
                </a:cubicBezTo>
                <a:cubicBezTo>
                  <a:pt x="614087" y="2743200"/>
                  <a:pt x="0" y="2129114"/>
                  <a:pt x="0" y="1371600"/>
                </a:cubicBezTo>
                <a:cubicBezTo>
                  <a:pt x="0" y="614087"/>
                  <a:pt x="614087" y="0"/>
                  <a:pt x="13716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xmlns="" id="{08108C16-F4C0-44AA-999D-17BD39219B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91071" y="2770309"/>
            <a:ext cx="2304288" cy="2304288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26" name="Picture 2" descr="Laboratory scientist group study human brain Vector Image">
            <a:extLst>
              <a:ext uri="{FF2B5EF4-FFF2-40B4-BE49-F238E27FC236}">
                <a16:creationId xmlns:a16="http://schemas.microsoft.com/office/drawing/2014/main" xmlns="" id="{9A223F1B-6118-439B-B960-D3B6A19B98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6" r="4521" b="14617"/>
          <a:stretch/>
        </p:blipFill>
        <p:spPr bwMode="auto">
          <a:xfrm>
            <a:off x="4733848" y="3303619"/>
            <a:ext cx="1412654" cy="123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7CA8C4A-B8C6-47D6-8C47-1885ECB716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434" r="5816" b="1"/>
          <a:stretch/>
        </p:blipFill>
        <p:spPr>
          <a:xfrm>
            <a:off x="1602034" y="5389778"/>
            <a:ext cx="2042298" cy="14163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75409" y="6562664"/>
            <a:ext cx="1969199" cy="274320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sr-Cyrl-RS" sz="825">
                <a:solidFill>
                  <a:schemeClr val="tx1">
                    <a:alpha val="80000"/>
                  </a:schemeClr>
                </a:solidFill>
              </a:rPr>
              <a:t>Десета гимназија "Михајло Пупин"</a:t>
            </a:r>
          </a:p>
        </p:txBody>
      </p:sp>
      <p:sp>
        <p:nvSpPr>
          <p:cNvPr id="219" name="Freeform: Shape 218">
            <a:extLst>
              <a:ext uri="{FF2B5EF4-FFF2-40B4-BE49-F238E27FC236}">
                <a16:creationId xmlns:a16="http://schemas.microsoft.com/office/drawing/2014/main" xmlns="" id="{0760511E-86BF-4340-9949-CECB774FAC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291744" y="4411708"/>
            <a:ext cx="2852256" cy="2446292"/>
          </a:xfrm>
          <a:custGeom>
            <a:avLst/>
            <a:gdLst>
              <a:gd name="connsiteX0" fmla="*/ 1837818 w 3178912"/>
              <a:gd name="connsiteY0" fmla="*/ 0 h 2726454"/>
              <a:gd name="connsiteX1" fmla="*/ 3137352 w 3178912"/>
              <a:gd name="connsiteY1" fmla="*/ 538285 h 2726454"/>
              <a:gd name="connsiteX2" fmla="*/ 3178912 w 3178912"/>
              <a:gd name="connsiteY2" fmla="*/ 584013 h 2726454"/>
              <a:gd name="connsiteX3" fmla="*/ 3178912 w 3178912"/>
              <a:gd name="connsiteY3" fmla="*/ 2726454 h 2726454"/>
              <a:gd name="connsiteX4" fmla="*/ 229483 w 3178912"/>
              <a:gd name="connsiteY4" fmla="*/ 2726454 h 2726454"/>
              <a:gd name="connsiteX5" fmla="*/ 221815 w 3178912"/>
              <a:gd name="connsiteY5" fmla="*/ 2713832 h 2726454"/>
              <a:gd name="connsiteX6" fmla="*/ 0 w 3178912"/>
              <a:gd name="connsiteY6" fmla="*/ 1837818 h 2726454"/>
              <a:gd name="connsiteX7" fmla="*/ 1837818 w 3178912"/>
              <a:gd name="connsiteY7" fmla="*/ 0 h 272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21" name="Freeform: Shape 220">
            <a:extLst>
              <a:ext uri="{FF2B5EF4-FFF2-40B4-BE49-F238E27FC236}">
                <a16:creationId xmlns:a16="http://schemas.microsoft.com/office/drawing/2014/main" xmlns="" id="{C8F10CB3-3B5E-4C7A-98CF-B87454DDFA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47247" y="4263915"/>
            <a:ext cx="2996754" cy="2594085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086936" y="5507213"/>
            <a:ext cx="1609424" cy="273844"/>
          </a:xfrm>
        </p:spPr>
        <p:txBody>
          <a:bodyPr anchor="ctr">
            <a:normAutofit/>
          </a:bodyPr>
          <a:lstStyle/>
          <a:p>
            <a:pPr algn="r">
              <a:spcAft>
                <a:spcPts val="600"/>
              </a:spcAft>
            </a:pPr>
            <a:fld id="{B7F54DFC-3A89-46C6-A876-6BB35164026F}" type="datetime1">
              <a:rPr lang="sr-Cyrl-RS" sz="825">
                <a:solidFill>
                  <a:schemeClr val="bg1">
                    <a:lumMod val="75000"/>
                    <a:lumOff val="25000"/>
                  </a:schemeClr>
                </a:solidFill>
              </a:rPr>
              <a:pPr algn="r">
                <a:spcAft>
                  <a:spcPts val="600"/>
                </a:spcAft>
              </a:pPr>
              <a:t>29.5.2021</a:t>
            </a:fld>
            <a:endParaRPr lang="sr-Cyrl-RS" sz="825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0" name="Picture 2" descr="Shape, arrow&#10;&#10;Description automatically generated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8" r="882" b="-2"/>
          <a:stretch/>
        </p:blipFill>
        <p:spPr bwMode="auto">
          <a:xfrm>
            <a:off x="6980460" y="4951153"/>
            <a:ext cx="1778438" cy="174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Title 1">
            <a:extLst>
              <a:ext uri="{FF2B5EF4-FFF2-40B4-BE49-F238E27FC236}">
                <a16:creationId xmlns:a16="http://schemas.microsoft.com/office/drawing/2014/main" xmlns="" id="{6BE2EA14-FAC3-4B23-B0C9-97E658233920}"/>
              </a:ext>
            </a:extLst>
          </p:cNvPr>
          <p:cNvSpPr txBox="1">
            <a:spLocks/>
          </p:cNvSpPr>
          <p:nvPr/>
        </p:nvSpPr>
        <p:spPr>
          <a:xfrm>
            <a:off x="354514" y="2951039"/>
            <a:ext cx="3353496" cy="159989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r-Cyrl-RS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Језик, медији и култура</a:t>
            </a: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r-Cyrl-RS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r-Cyrl-RS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Појединац, група и друштво</a:t>
            </a: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r-Cyrl-RS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r-Cyrl-RS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Примењене науке</a:t>
            </a: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r-Cyrl-RS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r-Cyrl-RS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Здравље и спорт </a:t>
            </a:r>
          </a:p>
        </p:txBody>
      </p:sp>
    </p:spTree>
    <p:extLst>
      <p:ext uri="{BB962C8B-B14F-4D97-AF65-F5344CB8AC3E}">
        <p14:creationId xmlns:p14="http://schemas.microsoft.com/office/powerpoint/2010/main" val="37164132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14:ferris dir="l"/>
      </p:transition>
    </mc:Choice>
    <mc:Fallback xmlns="">
      <p:transition spd="slow" advTm="20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22413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sr-Cyrl-R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Будући гимназијалци, </a:t>
            </a:r>
            <a:br>
              <a:rPr lang="sr-Cyrl-R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sr-Cyrl-R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поштовани родитељи!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12168"/>
            <a:ext cx="8496944" cy="3989040"/>
          </a:xfrm>
        </p:spPr>
        <p:txBody>
          <a:bodyPr>
            <a:normAutofit lnSpcReduction="10000"/>
          </a:bodyPr>
          <a:lstStyle/>
          <a:p>
            <a:endParaRPr lang="sr-Cyrl-RS" sz="16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3100" dirty="0">
                <a:solidFill>
                  <a:srgbClr val="000000"/>
                </a:solidFill>
              </a:rPr>
              <a:t>Школа је у обавези да ученицима понуди </a:t>
            </a:r>
            <a:r>
              <a:rPr lang="ru-RU" sz="3100" dirty="0">
                <a:solidFill>
                  <a:srgbClr val="C00000"/>
                </a:solidFill>
              </a:rPr>
              <a:t>4 нова изборна програма, </a:t>
            </a:r>
            <a:r>
              <a:rPr lang="ru-RU" sz="3100" dirty="0">
                <a:solidFill>
                  <a:srgbClr val="000000"/>
                </a:solidFill>
              </a:rPr>
              <a:t>од којих ученици </a:t>
            </a:r>
            <a:r>
              <a:rPr lang="ru-RU" sz="3100" dirty="0">
                <a:solidFill>
                  <a:srgbClr val="C00000"/>
                </a:solidFill>
              </a:rPr>
              <a:t>бирају 2 </a:t>
            </a:r>
            <a:r>
              <a:rPr lang="ru-RU" sz="3100" dirty="0">
                <a:solidFill>
                  <a:srgbClr val="000000"/>
                </a:solidFill>
              </a:rPr>
              <a:t>при упису у први разред гимназије у школској 2021/2022.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3100" dirty="0">
                <a:solidFill>
                  <a:srgbClr val="000000"/>
                </a:solidFill>
              </a:rPr>
              <a:t>Предмети су изборни и оцењују се бројчано, оцена улази у просек. </a:t>
            </a:r>
            <a:endParaRPr lang="sr-Cyrl-RS" sz="31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sr-Cyrl-RS" sz="3100" dirty="0">
              <a:solidFill>
                <a:srgbClr val="00000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sr-Cyrl-RS" sz="3100" dirty="0"/>
          </a:p>
        </p:txBody>
      </p:sp>
      <p:sp>
        <p:nvSpPr>
          <p:cNvPr id="4" name="Right Arrow 3"/>
          <p:cNvSpPr/>
          <p:nvPr/>
        </p:nvSpPr>
        <p:spPr>
          <a:xfrm>
            <a:off x="827584" y="4869160"/>
            <a:ext cx="7632848" cy="1728192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C00000"/>
                </a:solidFill>
              </a:rPr>
              <a:t>НАПОМЕНА</a:t>
            </a:r>
            <a:r>
              <a:rPr lang="ru-RU" sz="2000" dirty="0">
                <a:solidFill>
                  <a:srgbClr val="C00000"/>
                </a:solidFill>
              </a:rPr>
              <a:t>: </a:t>
            </a:r>
            <a:r>
              <a:rPr lang="ru-RU" sz="2000" dirty="0">
                <a:solidFill>
                  <a:srgbClr val="000000"/>
                </a:solidFill>
              </a:rPr>
              <a:t>На страницама које следе, представљамо вам </a:t>
            </a:r>
            <a:r>
              <a:rPr lang="sr-Cyrl-RS" sz="2000" dirty="0">
                <a:solidFill>
                  <a:srgbClr val="000000"/>
                </a:solidFill>
              </a:rPr>
              <a:t>нове изабране програме! </a:t>
            </a:r>
            <a:endParaRPr lang="sr-Cyrl-RS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03329-0770-415E-842C-7F35AD53A1BC}" type="datetime1">
              <a:rPr lang="sr-Cyrl-RS" smtClean="0"/>
              <a:t>29.5.2021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Десета гимназија "Михајло Пупин"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9EBC-63D6-4AFE-9AF0-2773A51BA92B}" type="slidenum">
              <a:rPr lang="sr-Cyrl-RS" smtClean="0"/>
              <a:t>6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52635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conveyor dir="l"/>
      </p:transition>
    </mc:Choice>
    <mc:Fallback xmlns="">
      <p:transition spd="slow" advTm="20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224136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r-Cyrl-R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Језик, медији и култура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52578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r-Cyrl-RS" sz="2800" dirty="0"/>
              <a:t>Циљ учења изборног програма </a:t>
            </a:r>
            <a:r>
              <a:rPr lang="sr-Cyrl-RS" sz="2800" i="1" dirty="0">
                <a:solidFill>
                  <a:srgbClr val="FF0000"/>
                </a:solidFill>
              </a:rPr>
              <a:t>Језик, медији и култура</a:t>
            </a:r>
            <a:r>
              <a:rPr lang="sr-Cyrl-RS" sz="2800" dirty="0"/>
              <a:t> је да допринесе: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sr-Cyrl-RS" dirty="0"/>
              <a:t>унапређивању комуникацијских вештина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sr-Cyrl-RS" dirty="0"/>
              <a:t>развоју медијске културе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sr-Cyrl-RS" dirty="0"/>
              <a:t>усвајању културних образаца који ће ученику омогућити сналажење у савременом свету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sr-Cyrl-RS" dirty="0"/>
              <a:t>изградњи идентитета и даљи професионални развој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r-Cyrl-RS" sz="2400" dirty="0"/>
              <a:t>Овај програм се може изучавати 2 године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r-Cyrl-RS" sz="2400" dirty="0"/>
              <a:t>Фонд 1 час недељно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D7FE1-6EE3-4864-8581-833428ADDBAC}" type="datetime1">
              <a:rPr lang="sr-Cyrl-RS" smtClean="0"/>
              <a:t>29.5.2021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Десета гимназија "Михајло Пупин"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9EBC-63D6-4AFE-9AF0-2773A51BA92B}" type="slidenum">
              <a:rPr lang="sr-Cyrl-RS" smtClean="0"/>
              <a:t>7</a:t>
            </a:fld>
            <a:endParaRPr lang="sr-Cyrl-R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797153"/>
            <a:ext cx="2085363" cy="1623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3079128"/>
      </p:ext>
    </p:extLst>
  </p:cSld>
  <p:clrMapOvr>
    <a:masterClrMapping/>
  </p:clrMapOvr>
  <p:transition spd="slow" advTm="20000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296144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r-Cyrl-R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Језик, медији и култура </a:t>
            </a:r>
            <a:br>
              <a:rPr lang="sr-Cyrl-R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sr-Cyrl-R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-модули-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4149080"/>
            <a:ext cx="7200800" cy="2088232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0000"/>
                </a:solidFill>
              </a:rPr>
              <a:t>Кључни појмови: </a:t>
            </a:r>
            <a:r>
              <a:rPr lang="ru-RU" sz="2400" i="1" dirty="0">
                <a:solidFill>
                  <a:srgbClr val="FF0000"/>
                </a:solidFill>
              </a:rPr>
              <a:t>јавни наступ, медији и медијске поруке, манипулација, вредности </a:t>
            </a:r>
            <a:endParaRPr lang="ru-RU" sz="2400" dirty="0">
              <a:solidFill>
                <a:srgbClr val="FF0000"/>
              </a:solidFill>
            </a:endParaRPr>
          </a:p>
          <a:p>
            <a:r>
              <a:rPr lang="ru-RU" sz="2400" dirty="0">
                <a:solidFill>
                  <a:srgbClr val="000000"/>
                </a:solidFill>
              </a:rPr>
              <a:t>Корелација: </a:t>
            </a:r>
            <a:r>
              <a:rPr lang="ru-RU" sz="2400" i="1" dirty="0">
                <a:solidFill>
                  <a:srgbClr val="5E4879"/>
                </a:solidFill>
              </a:rPr>
              <a:t>српски језик и књижевност, страни језик, латински језик, историја, рачунарство и информатика, појединац, група и друштво</a:t>
            </a:r>
            <a:endParaRPr lang="ru-RU" sz="2400" dirty="0">
              <a:solidFill>
                <a:srgbClr val="5E487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844824"/>
            <a:ext cx="5177174" cy="181588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Јавни наступ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Креатори и примаоци медијских порука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Вредности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84784"/>
            <a:ext cx="4139952" cy="18987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C48FF-AF48-49D0-B55E-556F6612453C}" type="datetime1">
              <a:rPr lang="sr-Cyrl-RS" smtClean="0"/>
              <a:t>29.5.2021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Десета гимназија "Михајло Пупин"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9EBC-63D6-4AFE-9AF0-2773A51BA92B}" type="slidenum">
              <a:rPr lang="sr-Cyrl-RS" smtClean="0"/>
              <a:t>8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30535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20000">
        <p14:warp dir="in"/>
      </p:transition>
    </mc:Choice>
    <mc:Fallback xmlns="">
      <p:transition spd="slow" advTm="20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296144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r-Cyrl-R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Језик, медији и култура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016" y="2132856"/>
            <a:ext cx="4499992" cy="424847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</a:rPr>
              <a:t>критички разматра позитиван и негативан утицај медија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</a:rPr>
              <a:t>процењује значај и утицај информација и извора информација и повезује их са сопственим искуством ради решавања различитих ситуација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</a:rPr>
              <a:t>препознаје примере манипулације, дискриминације и говора мржње у медијима и има критички однос према њима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4008" y="2132856"/>
            <a:ext cx="4427984" cy="410445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000" dirty="0"/>
              <a:t>одговорно се односи према креирању сопствених медијских порука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000" dirty="0"/>
              <a:t>комуницира на конструктиван начин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000" dirty="0"/>
              <a:t>исказује спремност да учествује у акцијама чији је циљ унапређивање медијске културе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000" dirty="0"/>
              <a:t>разликује културне од популарних садржаја и на основу тога доноси вредносне судове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1340768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По завршетку програма ученик ће бити у стању да: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FC79C-B99E-4ACF-AF89-838E82F35F94}" type="datetime1">
              <a:rPr lang="sr-Cyrl-RS" smtClean="0"/>
              <a:t>29.5.2021</a:t>
            </a:fld>
            <a:endParaRPr lang="sr-Cyrl-R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Десета гимназија "Михајло Пупин"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9EBC-63D6-4AFE-9AF0-2773A51BA92B}" type="slidenum">
              <a:rPr lang="sr-Cyrl-RS" smtClean="0"/>
              <a:t>9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59529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prism isInverted="1"/>
      </p:transition>
    </mc:Choice>
    <mc:Fallback xmlns="">
      <p:transition spd="slow" advTm="20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1160</TotalTime>
  <Words>1255</Words>
  <Application>Microsoft Office PowerPoint</Application>
  <PresentationFormat>On-screen Show (4:3)</PresentationFormat>
  <Paragraphs>162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О изборним програмима</vt:lpstr>
      <vt:lpstr>О изборним програмима</vt:lpstr>
      <vt:lpstr>О изборним програмима</vt:lpstr>
      <vt:lpstr>О изборним програмима</vt:lpstr>
      <vt:lpstr>Будући гимназијалци,  поштовани родитељи!</vt:lpstr>
      <vt:lpstr>Језик, медији и култура</vt:lpstr>
      <vt:lpstr>Језик, медији и култура  -модули-</vt:lpstr>
      <vt:lpstr>Језик, медији и култура </vt:lpstr>
      <vt:lpstr>Појединац, група и друштво</vt:lpstr>
      <vt:lpstr>Појединац, група и друштво -модули-</vt:lpstr>
      <vt:lpstr>Појединац, група и друштво</vt:lpstr>
      <vt:lpstr>Примењене науке</vt:lpstr>
      <vt:lpstr>Примењене науке -модули-</vt:lpstr>
      <vt:lpstr>Примењене науке</vt:lpstr>
      <vt:lpstr>Здравље и спорт </vt:lpstr>
      <vt:lpstr>Здравље и спорт  -модули-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Нови изборни предмети у Десетој гимназији „Михајло Пупин“</dc:title>
  <dc:creator>biba</dc:creator>
  <cp:lastModifiedBy>biba</cp:lastModifiedBy>
  <cp:revision>72</cp:revision>
  <dcterms:created xsi:type="dcterms:W3CDTF">2018-06-15T18:04:03Z</dcterms:created>
  <dcterms:modified xsi:type="dcterms:W3CDTF">2021-05-28T23:20:30Z</dcterms:modified>
</cp:coreProperties>
</file>